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63" r:id="rId5"/>
    <p:sldId id="279" r:id="rId6"/>
    <p:sldId id="289" r:id="rId7"/>
    <p:sldId id="282" r:id="rId8"/>
    <p:sldId id="280" r:id="rId9"/>
    <p:sldId id="281" r:id="rId10"/>
    <p:sldId id="290" r:id="rId11"/>
    <p:sldId id="278" r:id="rId12"/>
    <p:sldId id="283" r:id="rId13"/>
    <p:sldId id="293" r:id="rId14"/>
    <p:sldId id="291" r:id="rId15"/>
    <p:sldId id="292" r:id="rId16"/>
    <p:sldId id="285" r:id="rId17"/>
    <p:sldId id="284" r:id="rId18"/>
    <p:sldId id="266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6600"/>
    <a:srgbClr val="0000FF"/>
    <a:srgbClr val="009900"/>
    <a:srgbClr val="FF3300"/>
    <a:srgbClr val="0066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1930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A705-069A-4885-A643-B26865D0A97F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264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241B-81AC-4BDB-AC34-08D85F6D6768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412279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07354-702B-442A-8060-A39A56E30559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521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D2FE-6A52-4581-9390-E6DA89C5777D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708481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3677-6CA4-4858-A782-EAD4C4C6AF56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22417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FBE60-9A7A-43F8-BA1E-8596CFEB80C3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645629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1A67F-2D21-49EA-8071-CA61C620547E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427033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978FD4-D772-4619-BA32-D33C0CE5521B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58077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163F0-BCF5-4B3E-8FAE-D44B95F609C4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058726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C2A2E-3C0C-4841-AB2B-8225ACAFAA1B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320743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EDD2-E8F2-4BC2-959C-676383E22A4F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6353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94F2B3F-FFE6-4326-9DC4-2DA69B56EADB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05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01EDC-BC95-475C-8E10-888190858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6129" y="1758304"/>
            <a:ext cx="6602853" cy="9277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dirty="0">
                <a:solidFill>
                  <a:srgbClr val="0B5195"/>
                </a:solidFill>
                <a:latin typeface="Arial" panose="020B0604020202020204" pitchFamily="34" charset="0"/>
              </a:rPr>
              <a:t>Основы ГИС и обработка геодезических данных</a:t>
            </a:r>
            <a:endParaRPr lang="ru-KZ" sz="33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32C68E-92BD-48BB-BC96-0D78F711D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0100" y="2946912"/>
            <a:ext cx="7543800" cy="857250"/>
          </a:xfrm>
        </p:spPr>
        <p:txBody>
          <a:bodyPr>
            <a:normAutofit/>
          </a:bodyPr>
          <a:lstStyle/>
          <a:p>
            <a:pPr algn="ctr"/>
            <a:r>
              <a:rPr lang="ru-RU" sz="2100" b="1" dirty="0">
                <a:solidFill>
                  <a:schemeClr val="tx1"/>
                </a:solidFill>
              </a:rPr>
              <a:t>Лекция 8 . «Цифровые и электронные карты »</a:t>
            </a:r>
            <a:endParaRPr lang="ru-KZ" sz="2100" b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0E226D1-C177-4C3E-B549-09AB972A8663}"/>
              </a:ext>
            </a:extLst>
          </p:cNvPr>
          <p:cNvSpPr txBox="1">
            <a:spLocks/>
          </p:cNvSpPr>
          <p:nvPr/>
        </p:nvSpPr>
        <p:spPr>
          <a:xfrm>
            <a:off x="1128251" y="4455856"/>
            <a:ext cx="7543800" cy="8572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cap="none" dirty="0">
                <a:solidFill>
                  <a:schemeClr val="tx1"/>
                </a:solidFill>
              </a:rPr>
              <a:t>Лектор </a:t>
            </a:r>
          </a:p>
          <a:p>
            <a:r>
              <a:rPr lang="ru-RU" sz="1800" b="1" cap="none" dirty="0">
                <a:solidFill>
                  <a:schemeClr val="tx1"/>
                </a:solidFill>
              </a:rPr>
              <a:t>Старший преподаватель </a:t>
            </a:r>
            <a:r>
              <a:rPr lang="ru-RU" sz="1800" b="1" cap="none" dirty="0" err="1">
                <a:solidFill>
                  <a:schemeClr val="tx1"/>
                </a:solidFill>
              </a:rPr>
              <a:t>Кутубаева</a:t>
            </a:r>
            <a:r>
              <a:rPr lang="ru-RU" sz="1800" b="1" cap="none" dirty="0">
                <a:solidFill>
                  <a:schemeClr val="tx1"/>
                </a:solidFill>
              </a:rPr>
              <a:t> А.А.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endParaRPr lang="ru-KZ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3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2E3FBCB4-8312-4144-9AB5-F51A1B252A1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23528" y="548680"/>
            <a:ext cx="8064896" cy="3312367"/>
          </a:xfrm>
        </p:spPr>
        <p:txBody>
          <a:bodyPr>
            <a:normAutofit fontScale="77500" lnSpcReduction="20000"/>
          </a:bodyPr>
          <a:lstStyle/>
          <a:p>
            <a:pPr marL="609600" indent="-609600" algn="just">
              <a:buFontTx/>
              <a:buNone/>
            </a:pP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    Наряду с ГИМ, предназначенной для обработки </a:t>
            </a:r>
            <a:r>
              <a:rPr lang="ru-RU" altLang="ru-KZ" sz="3600" b="1" dirty="0" err="1">
                <a:solidFill>
                  <a:schemeClr val="accent2">
                    <a:lumMod val="50000"/>
                  </a:schemeClr>
                </a:solidFill>
              </a:rPr>
              <a:t>геоинформации</a:t>
            </a: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 на компьютере с помощью пакетов ГИС, нам еще необходимо иметь модель в аналоговой форме, предназначенной для восприятия человеком. Это надо для того, чтобы в процессе обработки человек мог активно участвовать в работе, давать компьютеру задания , делать приемку и оценку результатов работы компьютера.</a:t>
            </a:r>
            <a:r>
              <a:rPr lang="ru-RU" altLang="ru-KZ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1026" name="Picture 2" descr="Карта и территория. TRACECA ORG">
            <a:extLst>
              <a:ext uri="{FF2B5EF4-FFF2-40B4-BE49-F238E27FC236}">
                <a16:creationId xmlns:a16="http://schemas.microsoft.com/office/drawing/2014/main" id="{ADA54267-D599-41B4-A12F-83039CA33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299420"/>
            <a:ext cx="5715000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>
            <a:extLst>
              <a:ext uri="{FF2B5EF4-FFF2-40B4-BE49-F238E27FC236}">
                <a16:creationId xmlns:a16="http://schemas.microsoft.com/office/drawing/2014/main" id="{DC03F573-0A03-4ECC-8FF9-041F3FC2E98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37828" y="476672"/>
            <a:ext cx="8010636" cy="496855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В геоинформатике для этого создаются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ru-RU" altLang="ru-KZ" sz="24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altLang="ru-KZ" sz="2400" dirty="0">
                <a:solidFill>
                  <a:schemeClr val="accent2">
                    <a:lumMod val="50000"/>
                  </a:schemeClr>
                </a:solidFill>
              </a:rPr>
              <a:t> цифровые (ЦК)  и электронные (ЭК) карты.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ru-RU" altLang="ru-KZ" sz="24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Термин "карта" сразу же указывает на то, что это образно-знаковые модели, ориентированные на восприятие   человеком и  содержащие </a:t>
            </a:r>
            <a:r>
              <a:rPr lang="ru-RU" altLang="ru-KZ" sz="2400" b="1" dirty="0" err="1">
                <a:solidFill>
                  <a:schemeClr val="accent2">
                    <a:lumMod val="50000"/>
                  </a:schemeClr>
                </a:solidFill>
              </a:rPr>
              <a:t>геоинформацию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, записанную с помощью языка карты - системы условных знаков. Цифровая, электронная и графическая карты различаются принципиально  только формами представления информации – цифровой, псевдо аналоговой и аналоговой. Содержательная часть - образность и знаковость сохраняется в любой карте.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9DE984B7-AF1F-4E2C-A90C-070BA321E81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929856" y="692150"/>
            <a:ext cx="4962624" cy="5545162"/>
          </a:xfrm>
        </p:spPr>
        <p:txBody>
          <a:bodyPr>
            <a:normAutofit fontScale="70000" lnSpcReduction="20000"/>
          </a:bodyPr>
          <a:lstStyle/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Определения цифровой карты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Цифровая карта – цифровая модель карты, созданная путем </a:t>
            </a:r>
            <a:r>
              <a:rPr lang="ru-RU" altLang="ru-KZ" sz="2800" b="1" dirty="0" err="1">
                <a:solidFill>
                  <a:schemeClr val="accent2">
                    <a:lumMod val="50000"/>
                  </a:schemeClr>
                </a:solidFill>
              </a:rPr>
              <a:t>цифрования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картографических источников, фотограмметрической обработки данных дистанционного зондирования, цифровой регистрации данных полевых съемок или иным способом(Кошкарев) 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2"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Цифровая карта – карта, содержание которой представлено в цифровой форме (</a:t>
            </a:r>
            <a:r>
              <a:rPr lang="ru-RU" altLang="ru-KZ" sz="2800" b="1" dirty="0" err="1">
                <a:solidFill>
                  <a:schemeClr val="accent2">
                    <a:lumMod val="50000"/>
                  </a:schemeClr>
                </a:solidFill>
              </a:rPr>
              <a:t>Жалковский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и др.)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3. Цифровая карта – представление объектов карты в цифровой форме, которая позволяет компьютеру сохранять, манипулировать и выводить значения их атрибутов (</a:t>
            </a:r>
            <a:r>
              <a:rPr lang="ru-RU" altLang="ru-KZ" sz="2800" b="1" dirty="0" err="1">
                <a:solidFill>
                  <a:schemeClr val="accent2">
                    <a:lumMod val="50000"/>
                  </a:schemeClr>
                </a:solidFill>
              </a:rPr>
              <a:t>Жалковский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и др.)</a:t>
            </a:r>
          </a:p>
        </p:txBody>
      </p:sp>
      <p:sp>
        <p:nvSpPr>
          <p:cNvPr id="10246" name="Freeform 6">
            <a:extLst>
              <a:ext uri="{FF2B5EF4-FFF2-40B4-BE49-F238E27FC236}">
                <a16:creationId xmlns:a16="http://schemas.microsoft.com/office/drawing/2014/main" id="{D60AE9B4-E715-40B6-92F7-1200408FE469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F75A5DF-BADA-410B-B4C7-0DC023991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78" y="1864419"/>
            <a:ext cx="333375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reeform 2">
            <a:extLst>
              <a:ext uri="{FF2B5EF4-FFF2-40B4-BE49-F238E27FC236}">
                <a16:creationId xmlns:a16="http://schemas.microsoft.com/office/drawing/2014/main" id="{ACF1DF0D-4AD5-4484-92E5-201AE941B1B8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26138DC-9CD8-456A-A2F8-692345DAB59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499992" y="404664"/>
            <a:ext cx="4318050" cy="5328245"/>
          </a:xfrm>
        </p:spPr>
        <p:txBody>
          <a:bodyPr>
            <a:normAutofit fontScale="77500" lnSpcReduction="20000"/>
          </a:bodyPr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     Структурно, цифровая карта представляет собой совокупность картографических моделей объектов местности, выраженных в цифровой форме в векторном формате.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800" b="1" dirty="0"/>
              <a:t>     Если каждый объект местности задать координатами, описать с помощью условных знаков, т.е. набором геометрических элементов и подписей, и каждый условный знак  представить в </a:t>
            </a:r>
            <a:r>
              <a:rPr lang="ru-RU" altLang="ru-KZ" sz="2800" b="1" dirty="0" err="1"/>
              <a:t>компьютерно</a:t>
            </a:r>
            <a:r>
              <a:rPr lang="ru-RU" altLang="ru-KZ" sz="2800" b="1" dirty="0"/>
              <a:t> читаемой форме, то эта совокупность и  будет цифровой картой.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F27CCF-C30F-486F-A42C-5BA1B978F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0799"/>
            <a:ext cx="4755795" cy="44337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reeform 2">
            <a:extLst>
              <a:ext uri="{FF2B5EF4-FFF2-40B4-BE49-F238E27FC236}">
                <a16:creationId xmlns:a16="http://schemas.microsoft.com/office/drawing/2014/main" id="{E845A2D1-BFDF-498A-A735-CB1B7171CF64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75C3DD82-5657-4451-8998-EB9E498AE0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536" y="1101034"/>
            <a:ext cx="8424936" cy="4416198"/>
          </a:xfrm>
        </p:spPr>
        <p:txBody>
          <a:bodyPr>
            <a:normAutofit fontScale="85000" lnSpcReduction="20000"/>
          </a:bodyPr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800" b="1" dirty="0"/>
              <a:t>Каждая цифровая картографическая модель объекта содержит:</a:t>
            </a:r>
          </a:p>
          <a:p>
            <a:pPr marL="609600" indent="-609600">
              <a:lnSpc>
                <a:spcPct val="90000"/>
              </a:lnSpc>
            </a:pPr>
            <a:r>
              <a:rPr lang="ru-RU" altLang="ru-KZ" sz="2800" b="1" dirty="0">
                <a:solidFill>
                  <a:srgbClr val="FF0000"/>
                </a:solidFill>
              </a:rPr>
              <a:t>Данные позиционирования</a:t>
            </a:r>
            <a:r>
              <a:rPr lang="ru-RU" altLang="ru-KZ" sz="2800" b="1" dirty="0"/>
              <a:t> – координаты  </a:t>
            </a:r>
            <a:r>
              <a:rPr lang="ru-RU" altLang="ru-KZ" sz="2800" b="1" dirty="0">
                <a:solidFill>
                  <a:srgbClr val="FF0000"/>
                </a:solidFill>
              </a:rPr>
              <a:t>элементов условного знака</a:t>
            </a:r>
            <a:r>
              <a:rPr lang="ru-RU" altLang="ru-KZ" sz="2800" b="1" dirty="0"/>
              <a:t> данного объекта (примеры: знак дороги, точечный знак, горизонтали, элементы чисто картографические - например, </a:t>
            </a:r>
            <a:r>
              <a:rPr lang="ru-RU" altLang="ru-KZ" sz="2800" b="1" dirty="0" err="1"/>
              <a:t>бергштрихи</a:t>
            </a:r>
            <a:r>
              <a:rPr lang="ru-RU" altLang="ru-KZ" sz="2800" b="1" dirty="0"/>
              <a:t>, стрелки течения реки, координатная сетка, местоположение  надписей и подписей)</a:t>
            </a:r>
          </a:p>
          <a:p>
            <a:pPr marL="609600" indent="-609600">
              <a:lnSpc>
                <a:spcPct val="90000"/>
              </a:lnSpc>
            </a:pPr>
            <a:r>
              <a:rPr lang="ru-RU" altLang="ru-KZ" sz="2800" b="1" dirty="0"/>
              <a:t> </a:t>
            </a:r>
            <a:r>
              <a:rPr lang="ru-RU" altLang="ru-KZ" sz="2800" b="1" dirty="0">
                <a:solidFill>
                  <a:srgbClr val="0000FF"/>
                </a:solidFill>
              </a:rPr>
              <a:t>Семантический код</a:t>
            </a:r>
            <a:r>
              <a:rPr lang="ru-RU" altLang="ru-KZ" sz="2800" b="1" dirty="0"/>
              <a:t>, но не самих объектов, но их картографических образов(изображений),  их </a:t>
            </a:r>
            <a:r>
              <a:rPr lang="ru-RU" altLang="ru-KZ" sz="2800" b="1" dirty="0">
                <a:solidFill>
                  <a:srgbClr val="0000FF"/>
                </a:solidFill>
              </a:rPr>
              <a:t>условных знаков</a:t>
            </a:r>
            <a:r>
              <a:rPr lang="ru-RU" altLang="ru-KZ" sz="2800" b="1" dirty="0"/>
              <a:t> (например, толщина линии, цвет, форма линии, вид графического заполнения площадного объекта, номер (идентификатор) точечного условного знака, кегль и размер шрифта для надписей и подписей и т.д.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ru-RU" altLang="ru-KZ" sz="2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2">
            <a:extLst>
              <a:ext uri="{FF2B5EF4-FFF2-40B4-BE49-F238E27FC236}">
                <a16:creationId xmlns:a16="http://schemas.microsoft.com/office/drawing/2014/main" id="{671A4221-48A9-432F-9BE1-5B7D9FC2CB6E}"/>
              </a:ext>
            </a:extLst>
          </p:cNvPr>
          <p:cNvSpPr>
            <a:spLocks/>
          </p:cNvSpPr>
          <p:nvPr/>
        </p:nvSpPr>
        <p:spPr bwMode="auto">
          <a:xfrm>
            <a:off x="120650" y="3735850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C15EBFEF-F00E-4B89-838B-13BD04B37BF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536575"/>
            <a:ext cx="9144000" cy="6858000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altLang="ru-KZ" sz="2400" b="1" dirty="0">
                <a:solidFill>
                  <a:srgbClr val="FF3300"/>
                </a:solidFill>
              </a:rPr>
              <a:t>Состав цифровой картографической модели объекта местности:</a:t>
            </a:r>
          </a:p>
          <a:p>
            <a:pPr marL="609600" indent="-609600">
              <a:buFontTx/>
              <a:buNone/>
            </a:pPr>
            <a:r>
              <a:rPr lang="ru-RU" altLang="ru-KZ" sz="2400" b="1" dirty="0"/>
              <a:t>    идентификатор объекта местности (И),  один или несколько наборов  элементов условного знака, содержащих идентификатор элемента условного знака (ИЭ), координаты точек элемента и его семантический код (СКЭ) </a:t>
            </a:r>
          </a:p>
          <a:p>
            <a:pPr marL="609600" indent="-609600">
              <a:buFontTx/>
              <a:buNone/>
            </a:pPr>
            <a:r>
              <a:rPr lang="ru-RU" altLang="ru-KZ" sz="2400" b="1" dirty="0">
                <a:solidFill>
                  <a:srgbClr val="FF3300"/>
                </a:solidFill>
                <a:cs typeface="Arial" panose="020B0604020202020204" pitchFamily="34" charset="0"/>
              </a:rPr>
              <a:t>  </a:t>
            </a:r>
            <a:r>
              <a:rPr lang="en-US" altLang="ru-KZ" sz="2400" b="1" dirty="0">
                <a:solidFill>
                  <a:srgbClr val="FF3300"/>
                </a:solidFill>
                <a:cs typeface="Arial" panose="020B0604020202020204" pitchFamily="34" charset="0"/>
              </a:rPr>
              <a:t>&lt;</a:t>
            </a:r>
            <a:r>
              <a:rPr lang="ru-RU" altLang="ru-KZ" sz="2400" b="1" dirty="0">
                <a:solidFill>
                  <a:srgbClr val="FF3300"/>
                </a:solidFill>
              </a:rPr>
              <a:t>И (ИЭ;</a:t>
            </a:r>
            <a:r>
              <a:rPr lang="en-US" altLang="ru-KZ" sz="2400" b="1" dirty="0">
                <a:solidFill>
                  <a:srgbClr val="FF3300"/>
                </a:solidFill>
              </a:rPr>
              <a:t>X,Y</a:t>
            </a:r>
            <a:r>
              <a:rPr lang="ru-RU" altLang="ru-KZ" sz="2400" b="1" dirty="0">
                <a:solidFill>
                  <a:srgbClr val="FF3300"/>
                </a:solidFill>
              </a:rPr>
              <a:t>; </a:t>
            </a:r>
            <a:r>
              <a:rPr lang="en-US" altLang="ru-KZ" sz="2400" b="1" dirty="0">
                <a:solidFill>
                  <a:srgbClr val="FF3300"/>
                </a:solidFill>
              </a:rPr>
              <a:t>X,Y</a:t>
            </a:r>
            <a:r>
              <a:rPr lang="ru-RU" altLang="ru-KZ" sz="2400" b="1" dirty="0">
                <a:solidFill>
                  <a:srgbClr val="FF3300"/>
                </a:solidFill>
              </a:rPr>
              <a:t>;….; </a:t>
            </a:r>
            <a:r>
              <a:rPr lang="en-US" altLang="ru-KZ" sz="2400" b="1" dirty="0">
                <a:solidFill>
                  <a:srgbClr val="FF3300"/>
                </a:solidFill>
              </a:rPr>
              <a:t>X,Y</a:t>
            </a:r>
            <a:r>
              <a:rPr lang="ru-RU" altLang="ru-KZ" sz="2400" b="1" dirty="0">
                <a:solidFill>
                  <a:srgbClr val="FF3300"/>
                </a:solidFill>
              </a:rPr>
              <a:t>;СКЭ);… (ИЭ;</a:t>
            </a:r>
            <a:r>
              <a:rPr lang="en-US" altLang="ru-KZ" sz="2400" b="1" dirty="0">
                <a:solidFill>
                  <a:srgbClr val="FF3300"/>
                </a:solidFill>
              </a:rPr>
              <a:t>X,Y</a:t>
            </a:r>
            <a:r>
              <a:rPr lang="ru-RU" altLang="ru-KZ" sz="2400" b="1" dirty="0">
                <a:solidFill>
                  <a:srgbClr val="FF3300"/>
                </a:solidFill>
              </a:rPr>
              <a:t>; </a:t>
            </a:r>
            <a:r>
              <a:rPr lang="en-US" altLang="ru-KZ" sz="2400" b="1" dirty="0">
                <a:solidFill>
                  <a:srgbClr val="FF3300"/>
                </a:solidFill>
              </a:rPr>
              <a:t>X,Y</a:t>
            </a:r>
            <a:r>
              <a:rPr lang="ru-RU" altLang="ru-KZ" sz="2400" b="1" dirty="0">
                <a:solidFill>
                  <a:srgbClr val="FF3300"/>
                </a:solidFill>
              </a:rPr>
              <a:t>;….; </a:t>
            </a:r>
            <a:r>
              <a:rPr lang="en-US" altLang="ru-KZ" sz="2400" b="1" dirty="0">
                <a:solidFill>
                  <a:srgbClr val="FF3300"/>
                </a:solidFill>
              </a:rPr>
              <a:t>X,Y</a:t>
            </a:r>
            <a:r>
              <a:rPr lang="ru-RU" altLang="ru-KZ" sz="2400" b="1" dirty="0">
                <a:solidFill>
                  <a:srgbClr val="FF3300"/>
                </a:solidFill>
              </a:rPr>
              <a:t>;СКЭ)</a:t>
            </a:r>
            <a:r>
              <a:rPr lang="en-US" altLang="ru-KZ" sz="2400" b="1" dirty="0">
                <a:solidFill>
                  <a:srgbClr val="FF3300"/>
                </a:solidFill>
                <a:cs typeface="Arial" panose="020B0604020202020204" pitchFamily="34" charset="0"/>
              </a:rPr>
              <a:t>&gt;</a:t>
            </a:r>
            <a:endParaRPr lang="ru-RU" altLang="ru-KZ" sz="2400" b="1" dirty="0">
              <a:solidFill>
                <a:srgbClr val="FF3300"/>
              </a:solidFill>
            </a:endParaRPr>
          </a:p>
          <a:p>
            <a:pPr marL="609600" indent="-609600" algn="ctr">
              <a:buFontTx/>
              <a:buNone/>
            </a:pPr>
            <a:endParaRPr lang="ru-RU" altLang="ru-KZ" b="1" dirty="0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1EB7C703-5F71-4478-A5D3-3676058EE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110500"/>
            <a:ext cx="2016125" cy="1008063"/>
          </a:xfrm>
          <a:prstGeom prst="rect">
            <a:avLst/>
          </a:prstGeom>
          <a:solidFill>
            <a:schemeClr val="accent1"/>
          </a:solidFill>
          <a:ln w="5715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2773" name="Text Box 5">
            <a:extLst>
              <a:ext uri="{FF2B5EF4-FFF2-40B4-BE49-F238E27FC236}">
                <a16:creationId xmlns:a16="http://schemas.microsoft.com/office/drawing/2014/main" id="{85BDAD1C-4626-4E81-9689-D83279CB7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110500"/>
            <a:ext cx="208756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Объект местности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4E67E3FC-DA61-44CC-84FF-6E812BCA4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3246900"/>
            <a:ext cx="4606925" cy="2520950"/>
          </a:xfrm>
          <a:prstGeom prst="rect">
            <a:avLst/>
          </a:prstGeom>
          <a:solidFill>
            <a:schemeClr val="accent1"/>
          </a:solidFill>
          <a:ln w="762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2775" name="Text Box 7">
            <a:extLst>
              <a:ext uri="{FF2B5EF4-FFF2-40B4-BE49-F238E27FC236}">
                <a16:creationId xmlns:a16="http://schemas.microsoft.com/office/drawing/2014/main" id="{485C68D9-E1DC-4EDE-8218-0F913FE69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3173875"/>
            <a:ext cx="47164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Условный знак объекта</a:t>
            </a:r>
          </a:p>
        </p:txBody>
      </p:sp>
      <p:sp>
        <p:nvSpPr>
          <p:cNvPr id="32776" name="Rectangle 8">
            <a:extLst>
              <a:ext uri="{FF2B5EF4-FFF2-40B4-BE49-F238E27FC236}">
                <a16:creationId xmlns:a16="http://schemas.microsoft.com/office/drawing/2014/main" id="{2EDBA972-3426-4752-8155-4F0C22CBA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3821575"/>
            <a:ext cx="4032250" cy="360363"/>
          </a:xfrm>
          <a:prstGeom prst="rect">
            <a:avLst/>
          </a:prstGeom>
          <a:solidFill>
            <a:schemeClr val="accent1"/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2777" name="Rectangle 9">
            <a:extLst>
              <a:ext uri="{FF2B5EF4-FFF2-40B4-BE49-F238E27FC236}">
                <a16:creationId xmlns:a16="http://schemas.microsoft.com/office/drawing/2014/main" id="{D45D7F8C-02BC-478A-B9EA-9E0E2D2E0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5118563"/>
            <a:ext cx="4032250" cy="360362"/>
          </a:xfrm>
          <a:prstGeom prst="rect">
            <a:avLst/>
          </a:prstGeom>
          <a:solidFill>
            <a:schemeClr val="accent1"/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2778" name="Rectangle 10">
            <a:extLst>
              <a:ext uri="{FF2B5EF4-FFF2-40B4-BE49-F238E27FC236}">
                <a16:creationId xmlns:a16="http://schemas.microsoft.com/office/drawing/2014/main" id="{F1CA607D-6692-4E68-9BE3-3965308B5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4470863"/>
            <a:ext cx="4032250" cy="360362"/>
          </a:xfrm>
          <a:prstGeom prst="rect">
            <a:avLst/>
          </a:prstGeom>
          <a:solidFill>
            <a:schemeClr val="accent1"/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2779" name="Text Box 11">
            <a:extLst>
              <a:ext uri="{FF2B5EF4-FFF2-40B4-BE49-F238E27FC236}">
                <a16:creationId xmlns:a16="http://schemas.microsoft.com/office/drawing/2014/main" id="{2EFB72A2-22FF-4B82-86C4-92DA06FC5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3750138"/>
            <a:ext cx="4105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Элемент условного знака</a:t>
            </a:r>
          </a:p>
        </p:txBody>
      </p:sp>
      <p:sp>
        <p:nvSpPr>
          <p:cNvPr id="32780" name="Text Box 12">
            <a:extLst>
              <a:ext uri="{FF2B5EF4-FFF2-40B4-BE49-F238E27FC236}">
                <a16:creationId xmlns:a16="http://schemas.microsoft.com/office/drawing/2014/main" id="{EE24ADDC-51AE-467E-86D8-85B4C2BC5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4397838"/>
            <a:ext cx="4105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Элемент условного знака</a:t>
            </a:r>
          </a:p>
        </p:txBody>
      </p:sp>
      <p:sp>
        <p:nvSpPr>
          <p:cNvPr id="32781" name="Text Box 13">
            <a:extLst>
              <a:ext uri="{FF2B5EF4-FFF2-40B4-BE49-F238E27FC236}">
                <a16:creationId xmlns:a16="http://schemas.microsoft.com/office/drawing/2014/main" id="{08E6457A-11CF-4BA8-9439-F3200B5D8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5047125"/>
            <a:ext cx="4105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>
                <a:solidFill>
                  <a:schemeClr val="accent2">
                    <a:lumMod val="50000"/>
                  </a:schemeClr>
                </a:solidFill>
              </a:rPr>
              <a:t>Элемент условного знака</a:t>
            </a:r>
          </a:p>
        </p:txBody>
      </p:sp>
      <p:sp>
        <p:nvSpPr>
          <p:cNvPr id="32782" name="Line 14">
            <a:extLst>
              <a:ext uri="{FF2B5EF4-FFF2-40B4-BE49-F238E27FC236}">
                <a16:creationId xmlns:a16="http://schemas.microsoft.com/office/drawing/2014/main" id="{75E87F99-8AC4-4E1A-B772-78B9BAE2927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4542300"/>
            <a:ext cx="1871663" cy="73025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2783" name="Line 15">
            <a:extLst>
              <a:ext uri="{FF2B5EF4-FFF2-40B4-BE49-F238E27FC236}">
                <a16:creationId xmlns:a16="http://schemas.microsoft.com/office/drawing/2014/main" id="{B34445B6-4319-4EE7-BB5A-198B56E370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71775" y="3966038"/>
            <a:ext cx="1871663" cy="576262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2784" name="Line 16">
            <a:extLst>
              <a:ext uri="{FF2B5EF4-FFF2-40B4-BE49-F238E27FC236}">
                <a16:creationId xmlns:a16="http://schemas.microsoft.com/office/drawing/2014/main" id="{614BC85F-F5D1-4241-AE96-03A065553EF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4613738"/>
            <a:ext cx="1871663" cy="649287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reeform 2">
            <a:extLst>
              <a:ext uri="{FF2B5EF4-FFF2-40B4-BE49-F238E27FC236}">
                <a16:creationId xmlns:a16="http://schemas.microsoft.com/office/drawing/2014/main" id="{D824CD86-4776-4A89-944F-019D27C38691}"/>
              </a:ext>
            </a:extLst>
          </p:cNvPr>
          <p:cNvSpPr>
            <a:spLocks/>
          </p:cNvSpPr>
          <p:nvPr/>
        </p:nvSpPr>
        <p:spPr bwMode="auto">
          <a:xfrm>
            <a:off x="178525" y="3272864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7CFC7162-CCE2-4A8E-A986-A27B403B12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528" y="245302"/>
            <a:ext cx="8136904" cy="1599522"/>
          </a:xfrm>
        </p:spPr>
        <p:txBody>
          <a:bodyPr>
            <a:noAutofit/>
          </a:bodyPr>
          <a:lstStyle/>
          <a:p>
            <a:pPr marL="609600" indent="-609600" algn="ctr"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Цифровая карта может быть создана одним из двух способов :</a:t>
            </a:r>
          </a:p>
          <a:p>
            <a:pPr marL="609600" indent="-609600">
              <a:buFontTx/>
              <a:buAutoNum type="arabicPeriod"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Путем векторизации растрового изображения графической карты</a:t>
            </a:r>
          </a:p>
          <a:p>
            <a:pPr marL="609600" indent="-609600">
              <a:buFontTx/>
              <a:buAutoNum type="arabicPeriod"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Путем генерации из геоинформационной модели (ГИМ)</a:t>
            </a:r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95C1593B-2A79-42CE-8F26-DB87CC494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5913" y="4150752"/>
            <a:ext cx="230505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1CC56C92-04AC-4AFE-B805-60C518C5F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525" y="2494989"/>
            <a:ext cx="1944688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7069FEF2-AC74-4273-B04B-20B1158A8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4200" y="2494989"/>
            <a:ext cx="1944688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727" name="Text Box 7">
            <a:extLst>
              <a:ext uri="{FF2B5EF4-FFF2-40B4-BE49-F238E27FC236}">
                <a16:creationId xmlns:a16="http://schemas.microsoft.com/office/drawing/2014/main" id="{AE70ED4E-7C0B-4588-9856-DBB06B52E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988" y="2639452"/>
            <a:ext cx="172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Карта</a:t>
            </a:r>
          </a:p>
        </p:txBody>
      </p:sp>
      <p:sp>
        <p:nvSpPr>
          <p:cNvPr id="30728" name="Text Box 8">
            <a:extLst>
              <a:ext uri="{FF2B5EF4-FFF2-40B4-BE49-F238E27FC236}">
                <a16:creationId xmlns:a16="http://schemas.microsoft.com/office/drawing/2014/main" id="{7ADC477D-F961-455E-AE6D-3ECB3BFF0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5638" y="2710889"/>
            <a:ext cx="172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ГИМ</a:t>
            </a:r>
          </a:p>
        </p:txBody>
      </p:sp>
      <p:sp>
        <p:nvSpPr>
          <p:cNvPr id="30729" name="Text Box 9">
            <a:extLst>
              <a:ext uri="{FF2B5EF4-FFF2-40B4-BE49-F238E27FC236}">
                <a16:creationId xmlns:a16="http://schemas.microsoft.com/office/drawing/2014/main" id="{8DF219BD-E348-46DC-9DDC-5FE763A10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7350" y="4150752"/>
            <a:ext cx="20859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Цифровая карта</a:t>
            </a:r>
          </a:p>
        </p:txBody>
      </p:sp>
      <p:sp>
        <p:nvSpPr>
          <p:cNvPr id="30730" name="Line 10">
            <a:extLst>
              <a:ext uri="{FF2B5EF4-FFF2-40B4-BE49-F238E27FC236}">
                <a16:creationId xmlns:a16="http://schemas.microsoft.com/office/drawing/2014/main" id="{0345FFEA-6883-4377-8475-33036F973C7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7125" y="3431614"/>
            <a:ext cx="1728788" cy="12239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731" name="Line 11">
            <a:extLst>
              <a:ext uri="{FF2B5EF4-FFF2-40B4-BE49-F238E27FC236}">
                <a16:creationId xmlns:a16="http://schemas.microsoft.com/office/drawing/2014/main" id="{A05E7C6A-C1CA-4DC6-B4E7-D72A2843F2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9375" y="3431614"/>
            <a:ext cx="1512888" cy="12954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732" name="Text Box 12">
            <a:extLst>
              <a:ext uri="{FF2B5EF4-FFF2-40B4-BE49-F238E27FC236}">
                <a16:creationId xmlns:a16="http://schemas.microsoft.com/office/drawing/2014/main" id="{2DA04FB7-E9F9-4CE6-BCB5-581214A23257}"/>
              </a:ext>
            </a:extLst>
          </p:cNvPr>
          <p:cNvSpPr txBox="1">
            <a:spLocks noChangeArrowheads="1"/>
          </p:cNvSpPr>
          <p:nvPr/>
        </p:nvSpPr>
        <p:spPr bwMode="auto">
          <a:xfrm rot="2072398">
            <a:off x="762725" y="4041214"/>
            <a:ext cx="29162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Сканирование,векторизация</a:t>
            </a:r>
          </a:p>
        </p:txBody>
      </p:sp>
      <p:sp>
        <p:nvSpPr>
          <p:cNvPr id="30733" name="Text Box 13">
            <a:extLst>
              <a:ext uri="{FF2B5EF4-FFF2-40B4-BE49-F238E27FC236}">
                <a16:creationId xmlns:a16="http://schemas.microsoft.com/office/drawing/2014/main" id="{9B38B269-5297-476B-84E9-3C1E0184A9EA}"/>
              </a:ext>
            </a:extLst>
          </p:cNvPr>
          <p:cNvSpPr txBox="1">
            <a:spLocks noChangeArrowheads="1"/>
          </p:cNvSpPr>
          <p:nvPr/>
        </p:nvSpPr>
        <p:spPr bwMode="auto">
          <a:xfrm rot="-2500644">
            <a:off x="5637938" y="3934852"/>
            <a:ext cx="20875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Генерация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reeform 2">
            <a:extLst>
              <a:ext uri="{FF2B5EF4-FFF2-40B4-BE49-F238E27FC236}">
                <a16:creationId xmlns:a16="http://schemas.microsoft.com/office/drawing/2014/main" id="{8B07254E-9B20-4FC6-8AA0-CC55757B33BF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88674DE2-A4E3-42DD-8E92-28F1EA21C4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536" y="908720"/>
            <a:ext cx="8352928" cy="4824536"/>
          </a:xfrm>
        </p:spPr>
        <p:txBody>
          <a:bodyPr>
            <a:normAutofit/>
          </a:bodyPr>
          <a:lstStyle/>
          <a:p>
            <a:pPr marL="609600" indent="-609600" algn="ctr"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В зависимости от способа создания цифровая карта  будет иметь разные характеристики:</a:t>
            </a:r>
          </a:p>
          <a:p>
            <a:pPr marL="609600" indent="-609600">
              <a:buFontTx/>
              <a:buAutoNum type="arabicPeriod"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При векторизации цифровая карта будет цифровой копией исходной карты, в том числе иметь ту же детальность и  точность, соответствующую  графической точности масштаба исходной карты</a:t>
            </a:r>
          </a:p>
          <a:p>
            <a:pPr marL="609600" indent="-609600">
              <a:buFontTx/>
              <a:buAutoNum type="arabicPeriod"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При генерации из ГИМ цифровая карта будет иметь точность ГИМ и может создаваться с точностью и детальностью  разных масштабов     </a:t>
            </a:r>
          </a:p>
          <a:p>
            <a:pPr marL="609600" indent="-609600" algn="ctr">
              <a:buFontTx/>
              <a:buNone/>
            </a:pPr>
            <a:endParaRPr lang="ru-RU" altLang="ru-KZ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reeform 2">
            <a:extLst>
              <a:ext uri="{FF2B5EF4-FFF2-40B4-BE49-F238E27FC236}">
                <a16:creationId xmlns:a16="http://schemas.microsoft.com/office/drawing/2014/main" id="{43B91A3D-31BF-48F6-AFD8-328A6BEE5956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0E8F3C9B-5511-4CDC-B33E-A14EDDEA79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1520" y="692696"/>
            <a:ext cx="8424936" cy="4896544"/>
          </a:xfrm>
        </p:spPr>
        <p:txBody>
          <a:bodyPr/>
          <a:lstStyle/>
          <a:p>
            <a:pPr marL="609600" indent="-609600" algn="just">
              <a:lnSpc>
                <a:spcPct val="9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Достоинством цифровой карты является ее цифровая форма, позволяющая производить различные картографические манипуляции с помощью компьютерной обработки: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Составлять, обновлять и редактировать традиционные карты самого различного содержания и масштаба, готовить их к изданию;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Формировать электронные карты для последующего их воспроизведения на видеоэкранах      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endParaRPr lang="ru-RU" altLang="ru-KZ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Freeform 4">
            <a:extLst>
              <a:ext uri="{FF2B5EF4-FFF2-40B4-BE49-F238E27FC236}">
                <a16:creationId xmlns:a16="http://schemas.microsoft.com/office/drawing/2014/main" id="{C3BA72DC-144E-4F86-9977-1247BD984BC8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A85D31DB-42D0-43E4-A96B-F1704BA9375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23528" y="404664"/>
            <a:ext cx="8820472" cy="4074155"/>
          </a:xfrm>
        </p:spPr>
        <p:txBody>
          <a:bodyPr>
            <a:normAutofit fontScale="92500" lnSpcReduction="20000"/>
          </a:bodyPr>
          <a:lstStyle/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Определения электронной карты: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Электронная карта – картографическое изображение, визуализированное на видеоэкране на основе данных цифровых карт или баз данных ГИС (Кошкарев)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2. Электронная карта  - цифровая карта, визуализированная или подготовленная к визуализации на экране отображения  в специальной системе условных знаков (</a:t>
            </a:r>
            <a:r>
              <a:rPr lang="ru-RU" altLang="ru-KZ" sz="2800" b="1" dirty="0" err="1">
                <a:solidFill>
                  <a:schemeClr val="accent2">
                    <a:lumMod val="50000"/>
                  </a:schemeClr>
                </a:solidFill>
              </a:rPr>
              <a:t>Жалковский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и др.)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3. Электронная карта  - цифровое картографическое изображение в растровом формате, генерируемое компьютером и предназначенное  для штатного вывода на компьютерных устройствах вывода информации: экране дисплея, принтере, растровом графопостроителе (</a:t>
            </a:r>
            <a:r>
              <a:rPr lang="ru-RU" altLang="ru-KZ" sz="2800" b="1" dirty="0" err="1">
                <a:solidFill>
                  <a:schemeClr val="accent2">
                    <a:lumMod val="50000"/>
                  </a:schemeClr>
                </a:solidFill>
              </a:rPr>
              <a:t>Карпик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4098" name="Picture 2" descr="Электронная карта микроучастков г Алматы » Школа-гимназия 123">
            <a:extLst>
              <a:ext uri="{FF2B5EF4-FFF2-40B4-BE49-F238E27FC236}">
                <a16:creationId xmlns:a16="http://schemas.microsoft.com/office/drawing/2014/main" id="{9FDC2641-4405-41B1-BB50-8CAE79C91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84637"/>
            <a:ext cx="4876800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2">
            <a:extLst>
              <a:ext uri="{FF2B5EF4-FFF2-40B4-BE49-F238E27FC236}">
                <a16:creationId xmlns:a16="http://schemas.microsoft.com/office/drawing/2014/main" id="{CFD3646A-9342-4C21-B448-850C1329519E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E1998011-34AA-4798-93C5-80105D658A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0532" y="836712"/>
            <a:ext cx="8582936" cy="4608512"/>
          </a:xfrm>
        </p:spPr>
        <p:txBody>
          <a:bodyPr>
            <a:normAutofit/>
          </a:bodyPr>
          <a:lstStyle/>
          <a:p>
            <a:pPr marL="609600" indent="-609600" algn="just"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Структурно, электронная карта представляет собой  дискретный набор пикселов с характеристикой цвета пиксела.</a:t>
            </a:r>
          </a:p>
          <a:p>
            <a:pPr marL="609600" indent="-609600" algn="just"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Число пикселов всегда одно и тоже для конкретного разрешения и не зависит от числа объектов местности. </a:t>
            </a:r>
          </a:p>
          <a:p>
            <a:pPr marL="609600" indent="-609600" algn="just"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В электронной карте  исчезает понятие объекта, модель перестанет быть интеллектуальной для компьютера. </a:t>
            </a:r>
          </a:p>
          <a:p>
            <a:pPr marL="609600" indent="-609600" algn="just"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Но зато человек визуально воспринимает изображение электронной карты как аналоговое (как обычную бумажную карту) и понимает его, может принимать решения. </a:t>
            </a:r>
            <a:endParaRPr lang="ru-RU" altLang="ru-K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2">
            <a:extLst>
              <a:ext uri="{FF2B5EF4-FFF2-40B4-BE49-F238E27FC236}">
                <a16:creationId xmlns:a16="http://schemas.microsoft.com/office/drawing/2014/main" id="{CFD3646A-9342-4C21-B448-850C1329519E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1FEF96-173C-4D94-98BB-70366D496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536"/>
            <a:ext cx="4067945" cy="432911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C1EAD0-5CDF-4C89-9536-526030810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8502" y="1340768"/>
            <a:ext cx="3413899" cy="34919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61E4758-45A0-47B6-990C-D6513BBF7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7045" y="1988840"/>
            <a:ext cx="3693416" cy="415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105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reeform 2">
            <a:extLst>
              <a:ext uri="{FF2B5EF4-FFF2-40B4-BE49-F238E27FC236}">
                <a16:creationId xmlns:a16="http://schemas.microsoft.com/office/drawing/2014/main" id="{F38BBBCF-4A89-4919-9CB3-35A392DEFC10}"/>
              </a:ext>
            </a:extLst>
          </p:cNvPr>
          <p:cNvSpPr>
            <a:spLocks/>
          </p:cNvSpPr>
          <p:nvPr/>
        </p:nvSpPr>
        <p:spPr bwMode="auto">
          <a:xfrm>
            <a:off x="120650" y="309924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41C4DD7D-3831-4DD1-8DE3-47A520396A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3772" y="363983"/>
            <a:ext cx="8802724" cy="1763712"/>
          </a:xfrm>
        </p:spPr>
        <p:txBody>
          <a:bodyPr>
            <a:noAutofit/>
          </a:bodyPr>
          <a:lstStyle/>
          <a:p>
            <a:pPr marL="609600" indent="-609600" algn="ctr"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Электронная  карта может быть создана одним из двух способов:</a:t>
            </a:r>
          </a:p>
          <a:p>
            <a:pPr marL="609600" indent="-609600">
              <a:buFontTx/>
              <a:buAutoNum type="arabicPeriod"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Путем сканирования  графической карты</a:t>
            </a:r>
          </a:p>
          <a:p>
            <a:pPr marL="609600" indent="-609600">
              <a:buFontTx/>
              <a:buAutoNum type="arabicPeriod"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Путем генерации (растеризации) из цифровой карты</a:t>
            </a:r>
          </a:p>
        </p:txBody>
      </p:sp>
      <p:sp>
        <p:nvSpPr>
          <p:cNvPr id="41988" name="Rectangle 4">
            <a:extLst>
              <a:ext uri="{FF2B5EF4-FFF2-40B4-BE49-F238E27FC236}">
                <a16:creationId xmlns:a16="http://schemas.microsoft.com/office/drawing/2014/main" id="{0A75A0EC-4DDB-4BE2-BE38-5B3A56DF0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3977133"/>
            <a:ext cx="230505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5A593E1C-EB12-467F-9763-9987821ACA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321370"/>
            <a:ext cx="1944688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1990" name="Rectangle 6">
            <a:extLst>
              <a:ext uri="{FF2B5EF4-FFF2-40B4-BE49-F238E27FC236}">
                <a16:creationId xmlns:a16="http://schemas.microsoft.com/office/drawing/2014/main" id="{BFDCC0F5-4E3E-40BF-A5EB-AAE10CF41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2321370"/>
            <a:ext cx="252095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1991" name="Text Box 7">
            <a:extLst>
              <a:ext uri="{FF2B5EF4-FFF2-40B4-BE49-F238E27FC236}">
                <a16:creationId xmlns:a16="http://schemas.microsoft.com/office/drawing/2014/main" id="{8D132CFB-A186-4E43-963E-B79C8EF7F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465833"/>
            <a:ext cx="172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Карта</a:t>
            </a:r>
          </a:p>
        </p:txBody>
      </p:sp>
      <p:sp>
        <p:nvSpPr>
          <p:cNvPr id="41992" name="Text Box 8">
            <a:extLst>
              <a:ext uri="{FF2B5EF4-FFF2-40B4-BE49-F238E27FC236}">
                <a16:creationId xmlns:a16="http://schemas.microsoft.com/office/drawing/2014/main" id="{2C5F7FB1-017A-41C1-9DE5-5F2F5811B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2321370"/>
            <a:ext cx="21605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Цифровая карта</a:t>
            </a:r>
          </a:p>
        </p:txBody>
      </p:sp>
      <p:sp>
        <p:nvSpPr>
          <p:cNvPr id="41993" name="Text Box 9">
            <a:extLst>
              <a:ext uri="{FF2B5EF4-FFF2-40B4-BE49-F238E27FC236}">
                <a16:creationId xmlns:a16="http://schemas.microsoft.com/office/drawing/2014/main" id="{BBF3DEFB-FC38-49C0-A1BA-75EE16FCB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3977133"/>
            <a:ext cx="26638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Электронная карта</a:t>
            </a:r>
          </a:p>
        </p:txBody>
      </p:sp>
      <p:sp>
        <p:nvSpPr>
          <p:cNvPr id="41994" name="Line 10">
            <a:extLst>
              <a:ext uri="{FF2B5EF4-FFF2-40B4-BE49-F238E27FC236}">
                <a16:creationId xmlns:a16="http://schemas.microsoft.com/office/drawing/2014/main" id="{E617D98E-1C5B-47BC-B3BF-4CF43C31BBE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9250" y="3257995"/>
            <a:ext cx="1728788" cy="12239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1995" name="Line 11">
            <a:extLst>
              <a:ext uri="{FF2B5EF4-FFF2-40B4-BE49-F238E27FC236}">
                <a16:creationId xmlns:a16="http://schemas.microsoft.com/office/drawing/2014/main" id="{B6F6740E-274A-4D8E-B0DA-269B7919B10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51500" y="3257995"/>
            <a:ext cx="1512888" cy="12954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1996" name="Text Box 12">
            <a:extLst>
              <a:ext uri="{FF2B5EF4-FFF2-40B4-BE49-F238E27FC236}">
                <a16:creationId xmlns:a16="http://schemas.microsoft.com/office/drawing/2014/main" id="{A3722A28-9F6A-40E1-9566-D24B9D2EF5FE}"/>
              </a:ext>
            </a:extLst>
          </p:cNvPr>
          <p:cNvSpPr txBox="1">
            <a:spLocks noChangeArrowheads="1"/>
          </p:cNvSpPr>
          <p:nvPr/>
        </p:nvSpPr>
        <p:spPr bwMode="auto">
          <a:xfrm rot="2072398">
            <a:off x="825500" y="3904108"/>
            <a:ext cx="2916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Сканирование</a:t>
            </a:r>
          </a:p>
        </p:txBody>
      </p:sp>
      <p:sp>
        <p:nvSpPr>
          <p:cNvPr id="41997" name="Text Box 13">
            <a:extLst>
              <a:ext uri="{FF2B5EF4-FFF2-40B4-BE49-F238E27FC236}">
                <a16:creationId xmlns:a16="http://schemas.microsoft.com/office/drawing/2014/main" id="{21D90407-F485-4A90-A973-B65851F0DE25}"/>
              </a:ext>
            </a:extLst>
          </p:cNvPr>
          <p:cNvSpPr txBox="1">
            <a:spLocks noChangeArrowheads="1"/>
          </p:cNvSpPr>
          <p:nvPr/>
        </p:nvSpPr>
        <p:spPr bwMode="auto">
          <a:xfrm rot="-2500644">
            <a:off x="5580063" y="3761233"/>
            <a:ext cx="20875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Генерация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reeform 2">
            <a:extLst>
              <a:ext uri="{FF2B5EF4-FFF2-40B4-BE49-F238E27FC236}">
                <a16:creationId xmlns:a16="http://schemas.microsoft.com/office/drawing/2014/main" id="{D41B5862-ECB8-4720-B151-948E6A7AE4DB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CE0BE4EA-8AD3-4376-B6CD-88F1EAA89A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560" y="1052736"/>
            <a:ext cx="7704856" cy="3960440"/>
          </a:xfrm>
        </p:spPr>
        <p:txBody>
          <a:bodyPr/>
          <a:lstStyle/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В зависимости от способа создания электронная карта  будет иметь разные характеристики: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При сканировании электронная карта будет полной цифровой копией исходной карты (сохранять геометрию условных знаков, детальность и  качество, при увеличении масштаба изображения  будут проявляться все графические недостатки);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При генерации из цифровой  карты электронная карта будет иметь качество исходных данных (ЦК, ГИМ) и может создаваться с более высоким качеством изображения     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endParaRPr lang="ru-RU" altLang="ru-KZ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reeform 2">
            <a:extLst>
              <a:ext uri="{FF2B5EF4-FFF2-40B4-BE49-F238E27FC236}">
                <a16:creationId xmlns:a16="http://schemas.microsoft.com/office/drawing/2014/main" id="{1B97E865-E0D9-4721-9759-3447C52F56A0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A9F72781-3C0D-4310-A552-81FECAC4610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755576" y="908720"/>
            <a:ext cx="7921625" cy="4679950"/>
          </a:xfrm>
        </p:spPr>
        <p:txBody>
          <a:bodyPr>
            <a:normAutofit/>
          </a:bodyPr>
          <a:lstStyle/>
          <a:p>
            <a:pPr marL="609600" indent="-609600" algn="just">
              <a:lnSpc>
                <a:spcPct val="9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Электронные карты, созданные разными способами  похожи друг на друга, но их можно различить, т.к. в одном случае сканируется карта, нарисованная  человеком, а в другом - элементы карты сгенерированы компьютером в виде цифровой карты из исходной ГИМ и имеют специфический вид.</a:t>
            </a:r>
          </a:p>
          <a:p>
            <a:pPr marL="609600" indent="-609600" algn="just">
              <a:lnSpc>
                <a:spcPct val="9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Очевидно, что стоимость и трудозатраты этих двух путей существенно различаются.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reeform 2">
            <a:extLst>
              <a:ext uri="{FF2B5EF4-FFF2-40B4-BE49-F238E27FC236}">
                <a16:creationId xmlns:a16="http://schemas.microsoft.com/office/drawing/2014/main" id="{73DD829C-8DCA-42DD-8C7B-686B8C2376FA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D7670C05-4921-40B2-9AB2-586069AD33D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11560" y="836711"/>
            <a:ext cx="8064896" cy="4968553"/>
          </a:xfrm>
        </p:spPr>
        <p:txBody>
          <a:bodyPr>
            <a:normAutofit/>
          </a:bodyPr>
          <a:lstStyle/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Достоинства электронной  карты:</a:t>
            </a:r>
          </a:p>
          <a:p>
            <a:pPr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цифровая форма, позволяющая производить различные манипуляции с помощью компьютерной обработки (запись на технических носителях, передача по электронной почте, размещение в интернете, установка в мобильных приложениях и др.);</a:t>
            </a:r>
          </a:p>
          <a:p>
            <a:pPr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возможность восприятия человеком на видеоэкране как обычного аналогового изображения (псевдо аналоговая форма) и возможность распечатки на плоттере;</a:t>
            </a:r>
          </a:p>
          <a:p>
            <a:pPr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быстрота, простота  и дешевизна создания.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D865A71-E7F3-4437-B6B0-CC258C38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733" y="2252073"/>
            <a:ext cx="7543800" cy="1088068"/>
          </a:xfrm>
        </p:spPr>
        <p:txBody>
          <a:bodyPr/>
          <a:lstStyle/>
          <a:p>
            <a:pPr algn="ctr"/>
            <a:r>
              <a:rPr lang="ru-RU" dirty="0"/>
              <a:t>Благодарю за внимание!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49406464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1768</TotalTime>
  <Words>1017</Words>
  <Application>Microsoft Office PowerPoint</Application>
  <PresentationFormat>Экран (4:3)</PresentationFormat>
  <Paragraphs>67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Ретро</vt:lpstr>
      <vt:lpstr>Основы ГИС и обработка геодезических данных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Company>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ГЕОИНФОРМАЦИОННОЕ КАРТОГРАФИРОВАНИЕ</dc:title>
  <dc:creator>DV</dc:creator>
  <cp:lastModifiedBy>Acer</cp:lastModifiedBy>
  <cp:revision>43</cp:revision>
  <dcterms:created xsi:type="dcterms:W3CDTF">2006-08-15T13:48:55Z</dcterms:created>
  <dcterms:modified xsi:type="dcterms:W3CDTF">2024-09-21T04:27:42Z</dcterms:modified>
</cp:coreProperties>
</file>